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6" r:id="rId3"/>
    <p:sldId id="271" r:id="rId4"/>
    <p:sldId id="262" r:id="rId5"/>
    <p:sldId id="263" r:id="rId6"/>
    <p:sldId id="275" r:id="rId7"/>
    <p:sldId id="266" r:id="rId8"/>
    <p:sldId id="267" r:id="rId9"/>
    <p:sldId id="268" r:id="rId10"/>
    <p:sldId id="270" r:id="rId11"/>
    <p:sldId id="272" r:id="rId12"/>
    <p:sldId id="273" r:id="rId13"/>
  </p:sldIdLst>
  <p:sldSz cx="9144000" cy="6858000" type="screen4x3"/>
  <p:notesSz cx="6858000" cy="9144000"/>
  <p:defaultTextStyle>
    <a:defPPr>
      <a:defRPr lang="nn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9" autoAdjust="0"/>
    <p:restoredTop sz="86425" autoAdjust="0"/>
  </p:normalViewPr>
  <p:slideViewPr>
    <p:cSldViewPr>
      <p:cViewPr varScale="1">
        <p:scale>
          <a:sx n="70" d="100"/>
          <a:sy n="70" d="100"/>
        </p:scale>
        <p:origin x="-2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7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FCCB48-DE98-434E-B5FF-52D1C90A179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4812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n-NO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n-NO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smtClean="0"/>
              <a:t>Click to edit Master text styles</a:t>
            </a:r>
          </a:p>
          <a:p>
            <a:pPr lvl="1"/>
            <a:r>
              <a:rPr lang="nn-NO" smtClean="0"/>
              <a:t>Second level</a:t>
            </a:r>
          </a:p>
          <a:p>
            <a:pPr lvl="2"/>
            <a:r>
              <a:rPr lang="nn-NO" smtClean="0"/>
              <a:t>Third level</a:t>
            </a:r>
          </a:p>
          <a:p>
            <a:pPr lvl="3"/>
            <a:r>
              <a:rPr lang="nn-NO" smtClean="0"/>
              <a:t>Fourth level</a:t>
            </a:r>
          </a:p>
          <a:p>
            <a:pPr lvl="4"/>
            <a:r>
              <a:rPr lang="nn-NO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n-NO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57A2F6-5AC0-4989-8DA9-09B6B756BBF9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72439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 cstate="print">
            <a:lum bright="68000"/>
          </a:blip>
          <a:srcRect/>
          <a:stretch>
            <a:fillRect/>
          </a:stretch>
        </p:blipFill>
        <p:spPr bwMode="auto">
          <a:xfrm>
            <a:off x="-180528" y="476672"/>
            <a:ext cx="7294545" cy="717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438400"/>
            <a:ext cx="77216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3716338"/>
            <a:ext cx="6400800" cy="1771650"/>
          </a:xfrm>
        </p:spPr>
        <p:txBody>
          <a:bodyPr/>
          <a:lstStyle>
            <a:lvl1pPr marL="0" indent="0" algn="r">
              <a:defRPr sz="2800">
                <a:solidFill>
                  <a:schemeClr val="folHlink"/>
                </a:solidFill>
              </a:defRPr>
            </a:lvl1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43650"/>
            <a:ext cx="1930400" cy="514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fld id="{E08C94B9-BC33-4386-A7F5-A3CC83FB7ED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295" name="Picture 7" descr="pain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B06A57-C0A4-44BC-8415-54662A157D6D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67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67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5429D6-7FDA-4F97-9741-DBE666F9D989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D8289F-728C-47D7-A633-D1CE23481364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C98E89-5A1E-476B-A9EA-3C7EFC012FDA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755FC8-E602-4BDE-99C4-A98465FA4BB8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C76FAB-9731-41B8-83D5-FAA92A5BEDF9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1256AE-24B3-48A1-A161-5EA0F5672DAD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B1C59D-9981-4D8A-9BFB-CD92A6E062BF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D789FD-E783-4D49-BAD3-AF9DD1E79364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751F52-0099-4086-80BF-39D6F617DE97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-180975" y="-79375"/>
          <a:ext cx="9505950" cy="732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Bitmap Image" r:id="rId14" imgW="10469436" imgH="7725853" progId="PBrush">
                  <p:embed/>
                </p:oleObj>
              </mc:Choice>
              <mc:Fallback>
                <p:oleObj name="Bitmap Image" r:id="rId14" imgW="10469436" imgH="7725853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975" y="-79375"/>
                        <a:ext cx="9505950" cy="732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66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5E574E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00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accent1"/>
                </a:solidFill>
              </a:defRPr>
            </a:lvl1pPr>
          </a:lstStyle>
          <a:p>
            <a:fld id="{1BFC0EA2-53BA-4B1F-AE23-3FEF0984AB98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11269" name="Picture 5" descr="paint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716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paint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6237288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AutoShape 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-1189038" y="6172200"/>
            <a:ext cx="9144001" cy="685800"/>
          </a:xfrm>
          <a:prstGeom prst="actionButtonReturn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cover dir="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32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800" b="1" i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400" b="1" i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noProof="0" dirty="0" smtClean="0"/>
              <a:t>Ship control and classification</a:t>
            </a:r>
            <a:endParaRPr lang="en-US" sz="3600" noProof="0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3716338"/>
            <a:ext cx="6400800" cy="2881312"/>
          </a:xfrm>
        </p:spPr>
        <p:txBody>
          <a:bodyPr/>
          <a:lstStyle/>
          <a:p>
            <a:r>
              <a:rPr lang="en-US" noProof="0" dirty="0" smtClean="0"/>
              <a:t>Professor Erik Røsæg</a:t>
            </a:r>
          </a:p>
          <a:p>
            <a:r>
              <a:rPr lang="en-US" noProof="0" dirty="0" smtClean="0"/>
              <a:t>Nordisk </a:t>
            </a:r>
            <a:r>
              <a:rPr lang="en-US" noProof="0" dirty="0" err="1" smtClean="0"/>
              <a:t>institutt</a:t>
            </a:r>
            <a:r>
              <a:rPr lang="en-US" noProof="0" dirty="0" smtClean="0"/>
              <a:t> for </a:t>
            </a:r>
            <a:r>
              <a:rPr lang="en-US" noProof="0" dirty="0" err="1" smtClean="0"/>
              <a:t>sjørett</a:t>
            </a:r>
            <a:endParaRPr lang="en-US" noProof="0" dirty="0" smtClean="0"/>
          </a:p>
          <a:p>
            <a:r>
              <a:rPr lang="en-US" noProof="0" dirty="0" smtClean="0"/>
              <a:t>erik.rosag@jus.uio.no</a:t>
            </a:r>
          </a:p>
          <a:p>
            <a:r>
              <a:rPr lang="en-US" noProof="0" dirty="0" smtClean="0"/>
              <a:t>folk.uio.no/</a:t>
            </a:r>
            <a:r>
              <a:rPr lang="en-US" noProof="0" dirty="0" err="1" smtClean="0"/>
              <a:t>erikro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Dangerous cargoes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problem</a:t>
            </a:r>
          </a:p>
          <a:p>
            <a:r>
              <a:rPr lang="en-US" smtClean="0"/>
              <a:t>Safety rules</a:t>
            </a:r>
          </a:p>
          <a:p>
            <a:r>
              <a:rPr lang="en-US" smtClean="0"/>
              <a:t>Reporting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10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4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Port State Control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basic principle</a:t>
            </a:r>
          </a:p>
          <a:p>
            <a:r>
              <a:rPr lang="en-US" smtClean="0"/>
              <a:t>Host state control</a:t>
            </a:r>
          </a:p>
          <a:p>
            <a:r>
              <a:rPr lang="en-US" smtClean="0"/>
              <a:t>Port of emergency</a:t>
            </a:r>
          </a:p>
          <a:p>
            <a:r>
              <a:rPr lang="en-US" smtClean="0"/>
              <a:t>Ports</a:t>
            </a:r>
            <a:r>
              <a:rPr lang="en-US" baseline="0" smtClean="0"/>
              <a:t> of refuge</a:t>
            </a:r>
          </a:p>
          <a:p>
            <a:r>
              <a:rPr lang="en-US" smtClean="0"/>
              <a:t>Creeping jurisdiction</a:t>
            </a:r>
          </a:p>
          <a:p>
            <a:r>
              <a:rPr lang="en-US" smtClean="0"/>
              <a:t>GHG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11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158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Offshore safety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UNCLOS jurisdiction</a:t>
            </a:r>
          </a:p>
          <a:p>
            <a:r>
              <a:rPr lang="en-US" dirty="0" smtClean="0"/>
              <a:t>National jurisdiction</a:t>
            </a:r>
          </a:p>
          <a:p>
            <a:r>
              <a:rPr lang="en-US" dirty="0" smtClean="0"/>
              <a:t>Some</a:t>
            </a:r>
            <a:r>
              <a:rPr lang="en-US" baseline="0" dirty="0" smtClean="0"/>
              <a:t> observations of safety systems and cultures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12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43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basic instruments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noProof="0" smtClean="0"/>
              <a:t>SOLAS</a:t>
            </a:r>
          </a:p>
          <a:p>
            <a:pPr lvl="0"/>
            <a:r>
              <a:rPr lang="en-US" smtClean="0"/>
              <a:t>Torremolinos </a:t>
            </a:r>
            <a:r>
              <a:rPr lang="en-US" baseline="0" smtClean="0"/>
              <a:t>Convention</a:t>
            </a:r>
          </a:p>
          <a:p>
            <a:pPr lvl="0"/>
            <a:r>
              <a:rPr lang="en-US" noProof="0" smtClean="0"/>
              <a:t>Marpol</a:t>
            </a:r>
          </a:p>
          <a:p>
            <a:pPr lvl="0"/>
            <a:r>
              <a:rPr lang="en-US" noProof="0" smtClean="0"/>
              <a:t>Load Lines</a:t>
            </a:r>
            <a:endParaRPr lang="en-US" noProof="0" dirty="0" smtClean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smtClean="0"/>
              <a:t>STCW</a:t>
            </a:r>
          </a:p>
          <a:p>
            <a:pPr lvl="0"/>
            <a:r>
              <a:rPr lang="en-US" smtClean="0"/>
              <a:t>ISPS</a:t>
            </a:r>
          </a:p>
          <a:p>
            <a:pPr lvl="0"/>
            <a:r>
              <a:rPr lang="en-US" smtClean="0"/>
              <a:t>Paris Memorandum</a:t>
            </a:r>
          </a:p>
          <a:p>
            <a:pPr lvl="0"/>
            <a:r>
              <a:rPr lang="en-US" smtClean="0"/>
              <a:t>ISM Code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2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07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Some general</a:t>
            </a:r>
            <a:r>
              <a:rPr lang="en-US" baseline="0" noProof="0" dirty="0" smtClean="0"/>
              <a:t> remarks on conventions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Tacit amendment</a:t>
            </a:r>
          </a:p>
          <a:p>
            <a:pPr lvl="0"/>
            <a:r>
              <a:rPr lang="en-US" noProof="0" smtClean="0"/>
              <a:t>Grandfather clauses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3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EU and EMSA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Erika packages</a:t>
            </a:r>
          </a:p>
          <a:p>
            <a:r>
              <a:rPr lang="en-US" noProof="0" dirty="0" smtClean="0"/>
              <a:t>EU initiatives</a:t>
            </a:r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4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42341"/>
            <a:ext cx="4878313" cy="313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686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Classification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Classification societies</a:t>
            </a:r>
          </a:p>
          <a:p>
            <a:r>
              <a:rPr lang="en-US" baseline="0" smtClean="0"/>
              <a:t>Relationship to public authorities</a:t>
            </a:r>
          </a:p>
          <a:p>
            <a:r>
              <a:rPr lang="en-US" smtClean="0"/>
              <a:t>Liability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5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171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Flags of Convenience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issue</a:t>
            </a:r>
          </a:p>
          <a:p>
            <a:r>
              <a:rPr lang="en-US" smtClean="0"/>
              <a:t>Safety culture?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6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6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Safety</a:t>
            </a:r>
            <a:r>
              <a:rPr lang="en-US" baseline="0" noProof="0" dirty="0" smtClean="0"/>
              <a:t> as a contractual term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Shipbuiding</a:t>
            </a:r>
          </a:p>
          <a:p>
            <a:r>
              <a:rPr lang="en-US" smtClean="0"/>
              <a:t>Charterparties</a:t>
            </a:r>
          </a:p>
          <a:p>
            <a:r>
              <a:rPr lang="en-US" smtClean="0"/>
              <a:t>Etc</a:t>
            </a:r>
          </a:p>
          <a:p>
            <a:r>
              <a:rPr lang="en-US" smtClean="0"/>
              <a:t>Amended</a:t>
            </a:r>
            <a:r>
              <a:rPr lang="en-US" baseline="0" smtClean="0"/>
              <a:t> rules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7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2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Ship Safety Act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NMD</a:t>
            </a:r>
          </a:p>
          <a:p>
            <a:r>
              <a:rPr lang="en-US" smtClean="0"/>
              <a:t>Responsible party</a:t>
            </a:r>
          </a:p>
          <a:p>
            <a:r>
              <a:rPr lang="en-US" smtClean="0"/>
              <a:t>Investigation Board</a:t>
            </a:r>
          </a:p>
          <a:p>
            <a:r>
              <a:rPr lang="en-US" smtClean="0"/>
              <a:t>Police</a:t>
            </a:r>
            <a:endParaRPr lang="en-US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8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Sanctions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Administrative sanctions</a:t>
            </a:r>
          </a:p>
          <a:p>
            <a:r>
              <a:rPr lang="en-US" smtClean="0"/>
              <a:t>Penal</a:t>
            </a:r>
            <a:r>
              <a:rPr lang="en-US" baseline="0" smtClean="0"/>
              <a:t> sanctions</a:t>
            </a:r>
          </a:p>
          <a:p>
            <a:pPr lvl="1"/>
            <a:r>
              <a:rPr lang="en-US" smtClean="0"/>
              <a:t>Personal</a:t>
            </a:r>
          </a:p>
          <a:p>
            <a:pPr lvl="1"/>
            <a:r>
              <a:rPr lang="en-US" smtClean="0"/>
              <a:t>Company</a:t>
            </a:r>
          </a:p>
          <a:p>
            <a:pPr lvl="0"/>
            <a:r>
              <a:rPr lang="en-US" smtClean="0"/>
              <a:t>Forfeiure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9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55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Fargemal">
  <a:themeElements>
    <a:clrScheme name="Fargemal ER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Fargemal 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Fargemal ER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rgemal ER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mal E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mal ER 4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mal ER 5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rgemal ER 6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rgemal ER 7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ECB6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Fargemal</Template>
  <TotalTime>96</TotalTime>
  <Words>136</Words>
  <Application>Microsoft Office PowerPoint</Application>
  <PresentationFormat>Skjermfremvisning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4" baseType="lpstr">
      <vt:lpstr>Fargemal</vt:lpstr>
      <vt:lpstr>Bitmap Image</vt:lpstr>
      <vt:lpstr>Ship control and classification</vt:lpstr>
      <vt:lpstr>Some basic instruments</vt:lpstr>
      <vt:lpstr>Some general remarks on conventions</vt:lpstr>
      <vt:lpstr>EU and EMSA</vt:lpstr>
      <vt:lpstr>Classification</vt:lpstr>
      <vt:lpstr>Flags of Convenience</vt:lpstr>
      <vt:lpstr>Safety as a contractual term</vt:lpstr>
      <vt:lpstr>Ship Safety Act</vt:lpstr>
      <vt:lpstr>Sanctions</vt:lpstr>
      <vt:lpstr>Dangerous cargoes</vt:lpstr>
      <vt:lpstr>Port State Control</vt:lpstr>
      <vt:lpstr>Offshore safety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Ship control and classification</dc:title>
  <dc:creator>Erik Røsæg</dc:creator>
  <cp:lastModifiedBy>Erik Røsæg</cp:lastModifiedBy>
  <cp:revision>17</cp:revision>
  <cp:lastPrinted>2002-09-03T13:41:42Z</cp:lastPrinted>
  <dcterms:created xsi:type="dcterms:W3CDTF">2011-10-17T09:31:37Z</dcterms:created>
  <dcterms:modified xsi:type="dcterms:W3CDTF">2011-10-17T11:08:18Z</dcterms:modified>
</cp:coreProperties>
</file>